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4" r:id="rId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66"/>
    <a:srgbClr val="00FF00"/>
    <a:srgbClr val="66FF99"/>
    <a:srgbClr val="00CC00"/>
    <a:srgbClr val="FFFFCC"/>
    <a:srgbClr val="00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76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13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06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25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309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05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5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276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586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512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20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846CD-273F-4776-9794-ECC908D6BD59}" type="datetimeFigureOut">
              <a:rPr lang="es-ES" smtClean="0"/>
              <a:t>20/04/2020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0B936-3F0E-4485-99F1-A84754B895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746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4.png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4.pn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ipos de fondos marinos que existen | Aquarium Costa de Almerí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" y="0"/>
            <a:ext cx="9149347" cy="69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2028" r="1896" b="2343"/>
          <a:stretch/>
        </p:blipFill>
        <p:spPr>
          <a:xfrm>
            <a:off x="2735796" y="1577704"/>
            <a:ext cx="3672408" cy="3702592"/>
          </a:xfrm>
          <a:prstGeom prst="flowChartConnector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36" y="260648"/>
            <a:ext cx="2963528" cy="101769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2762799" y="5558462"/>
            <a:ext cx="361840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" sz="4000" b="1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latin typeface="Bahnschrift SemiBold Condensed" panose="020B0502040204020203" pitchFamily="34" charset="0"/>
              </a:rPr>
              <a:t>LA BELLEZA DEL MAR</a:t>
            </a:r>
            <a:endParaRPr lang="es-ES" sz="4000" b="1" dirty="0">
              <a:ln>
                <a:solidFill>
                  <a:srgbClr val="002060"/>
                </a:solidFill>
              </a:ln>
              <a:solidFill>
                <a:schemeClr val="tx2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" name="Audio del Vídeo Presentación Fina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4997353"/>
            <a:ext cx="609600" cy="609600"/>
          </a:xfrm>
          <a:prstGeom prst="rect">
            <a:avLst/>
          </a:prstGeom>
        </p:spPr>
      </p:pic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0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2689">
        <p14:ripple/>
      </p:transition>
    </mc:Choice>
    <mc:Fallback>
      <p:transition spd="slow" advTm="22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Tipos de fondos marinos que existen | Aquarium Costa de Almerí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" y="0"/>
            <a:ext cx="9149347" cy="69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336704" cy="700536"/>
          </a:xfrm>
          <a:solidFill>
            <a:srgbClr val="00CCFF"/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E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 Condensed Extra Bold" panose="020B0803020202020204" pitchFamily="34" charset="0"/>
              </a:rPr>
              <a:t>CONOCIENDO AL CONSUMIDOR</a:t>
            </a:r>
            <a:endParaRPr lang="es-E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36629"/>
            <a:ext cx="3412839" cy="23794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84" y="1393232"/>
            <a:ext cx="3270673" cy="24228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2477"/>
            <a:ext cx="3412838" cy="23312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04" y="4042478"/>
            <a:ext cx="3288353" cy="23312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4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34">
        <p14:warp dir="in"/>
      </p:transition>
    </mc:Choice>
    <mc:Fallback>
      <p:transition spd="slow" advTm="65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erramienta de análisis de datos « OJ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642" y="7936"/>
            <a:ext cx="10239268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899592" y="404664"/>
            <a:ext cx="7344816" cy="700536"/>
          </a:xfrm>
          <a:solidFill>
            <a:srgbClr val="00CCFF"/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E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 Condensed Extra Bold" panose="020B0803020202020204" pitchFamily="34" charset="0"/>
              </a:rPr>
              <a:t>EL CLIENTE SIEMPRE TIENE LA RAZÓN</a:t>
            </a:r>
            <a:endParaRPr lang="es-E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1026" name="Picture 2" descr="Wakame / alga Undaria, ¡todo lo que debes saber! - KLAU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9"/>
          <a:stretch/>
        </p:blipFill>
        <p:spPr bwMode="auto">
          <a:xfrm>
            <a:off x="539552" y="3933056"/>
            <a:ext cx="2775669" cy="241130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331640" y="2278613"/>
            <a:ext cx="1934585" cy="646331"/>
          </a:xfrm>
          <a:prstGeom prst="rect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 Rounded MT Bold" panose="020F0704030504030204" pitchFamily="34" charset="0"/>
              </a:rPr>
              <a:t>Características solicitadas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86745" y="1412776"/>
            <a:ext cx="2160240" cy="369332"/>
          </a:xfrm>
          <a:prstGeom prst="rect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Crema hidratante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820909" y="1978894"/>
            <a:ext cx="2907076" cy="369332"/>
          </a:xfrm>
          <a:prstGeom prst="rect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Apta para cualquier piel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42729" y="2555612"/>
            <a:ext cx="2448272" cy="369332"/>
          </a:xfrm>
          <a:prstGeom prst="rect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Productos naturales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086315" y="3159831"/>
            <a:ext cx="2376264" cy="646331"/>
          </a:xfrm>
          <a:prstGeom prst="rect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 Rounded MT Bold" panose="020F0704030504030204" pitchFamily="34" charset="0"/>
              </a:rPr>
              <a:t>Responsable con el medio ambiente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11" name="10 Abrir llave"/>
          <p:cNvSpPr/>
          <p:nvPr/>
        </p:nvSpPr>
        <p:spPr>
          <a:xfrm>
            <a:off x="3750510" y="1268760"/>
            <a:ext cx="749482" cy="2664296"/>
          </a:xfrm>
          <a:prstGeom prst="leftBrace">
            <a:avLst>
              <a:gd name="adj1" fmla="val 6484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978810" y="6453336"/>
            <a:ext cx="189715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s-E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Undaria</a:t>
            </a:r>
            <a:r>
              <a:rPr lang="es-E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pinnatifida</a:t>
            </a:r>
            <a:endParaRPr lang="es-E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Si solo vas a comprar un cosmético que sea esta crema | Belleza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29868" r="22844"/>
          <a:stretch/>
        </p:blipFill>
        <p:spPr bwMode="auto">
          <a:xfrm>
            <a:off x="6588224" y="4419956"/>
            <a:ext cx="2095389" cy="19244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012514" y="4679703"/>
            <a:ext cx="21476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Envase reciclado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262415" y="5222496"/>
            <a:ext cx="1647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Gran tamaño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686351" y="5759588"/>
            <a:ext cx="27999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 Rounded MT Bold" panose="020F0704030504030204" pitchFamily="34" charset="0"/>
              </a:rPr>
              <a:t>Ingredientes naturales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sp>
        <p:nvSpPr>
          <p:cNvPr id="2" name="AutoShape 4" descr="Curso análisis de datos y decisiones gratis. - Cursos gratuito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6" descr="Curso análisis de datos y decisiones gratis. - Cursos gratuitos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2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210">
        <p14:ferris dir="l"/>
      </p:transition>
    </mc:Choice>
    <mc:Fallback>
      <p:transition spd="slow" advTm="22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sicología: Un experimento te convierte en director de una fábrica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 numberOfShade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3" y="0"/>
            <a:ext cx="91533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xmlns="" id="{D3FDE965-5241-4B46-99A8-F83970CD0E5E}"/>
              </a:ext>
            </a:extLst>
          </p:cNvPr>
          <p:cNvCxnSpPr>
            <a:cxnSpLocks/>
          </p:cNvCxnSpPr>
          <p:nvPr/>
        </p:nvCxnSpPr>
        <p:spPr>
          <a:xfrm flipV="1">
            <a:off x="7123255" y="6009250"/>
            <a:ext cx="345681" cy="81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8" name="Conector recto de flecha 1047">
            <a:extLst>
              <a:ext uri="{FF2B5EF4-FFF2-40B4-BE49-F238E27FC236}">
                <a16:creationId xmlns:a16="http://schemas.microsoft.com/office/drawing/2014/main" xmlns="" id="{2BDCFF4B-4E79-4ADA-B245-86B62473E9E2}"/>
              </a:ext>
            </a:extLst>
          </p:cNvPr>
          <p:cNvCxnSpPr>
            <a:cxnSpLocks/>
          </p:cNvCxnSpPr>
          <p:nvPr/>
        </p:nvCxnSpPr>
        <p:spPr>
          <a:xfrm flipV="1">
            <a:off x="2930422" y="3132567"/>
            <a:ext cx="450277" cy="19891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xmlns="" id="{5D88C4D7-4ACF-4909-B710-E3301FBA63BA}"/>
              </a:ext>
            </a:extLst>
          </p:cNvPr>
          <p:cNvCxnSpPr>
            <a:cxnSpLocks/>
          </p:cNvCxnSpPr>
          <p:nvPr/>
        </p:nvCxnSpPr>
        <p:spPr>
          <a:xfrm>
            <a:off x="1779972" y="3717424"/>
            <a:ext cx="270233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xmlns="" id="{AC7EFA82-EF8E-4C6D-BE45-4D2BB3EF15D7}"/>
              </a:ext>
            </a:extLst>
          </p:cNvPr>
          <p:cNvCxnSpPr>
            <a:cxnSpLocks/>
          </p:cNvCxnSpPr>
          <p:nvPr/>
        </p:nvCxnSpPr>
        <p:spPr>
          <a:xfrm>
            <a:off x="3517063" y="3711810"/>
            <a:ext cx="270233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xmlns="" id="{C177CC04-8573-4A2B-9A4B-0754C7B8F71A}"/>
              </a:ext>
            </a:extLst>
          </p:cNvPr>
          <p:cNvCxnSpPr>
            <a:cxnSpLocks/>
          </p:cNvCxnSpPr>
          <p:nvPr/>
        </p:nvCxnSpPr>
        <p:spPr>
          <a:xfrm>
            <a:off x="5313374" y="3716230"/>
            <a:ext cx="270233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xmlns="" id="{C43CCE06-9463-4928-92E6-FAB6F4D6A6E1}"/>
              </a:ext>
            </a:extLst>
          </p:cNvPr>
          <p:cNvCxnSpPr>
            <a:cxnSpLocks/>
          </p:cNvCxnSpPr>
          <p:nvPr/>
        </p:nvCxnSpPr>
        <p:spPr>
          <a:xfrm>
            <a:off x="6954456" y="3717424"/>
            <a:ext cx="303915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xmlns="" id="{F26517D3-399F-41EE-8B98-5FEB8B2065C2}"/>
              </a:ext>
            </a:extLst>
          </p:cNvPr>
          <p:cNvCxnSpPr>
            <a:cxnSpLocks/>
            <a:stCxn id="21" idx="3"/>
            <a:endCxn id="16" idx="1"/>
          </p:cNvCxnSpPr>
          <p:nvPr/>
        </p:nvCxnSpPr>
        <p:spPr>
          <a:xfrm>
            <a:off x="3998412" y="1885143"/>
            <a:ext cx="622449" cy="2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65AB5425-9507-4C3E-AC9A-C96BF32B2756}"/>
              </a:ext>
            </a:extLst>
          </p:cNvPr>
          <p:cNvSpPr/>
          <p:nvPr/>
        </p:nvSpPr>
        <p:spPr>
          <a:xfrm>
            <a:off x="368843" y="1491757"/>
            <a:ext cx="1656184" cy="792088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Undaria</a:t>
            </a:r>
            <a:r>
              <a:rPr lang="es-ES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  <a:r>
              <a:rPr lang="es-ES" i="1" dirty="0" err="1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innatifida</a:t>
            </a:r>
            <a:endParaRPr lang="es-ES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093D4609-E1D8-4E21-86CE-3ADFFB767505}"/>
              </a:ext>
            </a:extLst>
          </p:cNvPr>
          <p:cNvSpPr/>
          <p:nvPr/>
        </p:nvSpPr>
        <p:spPr>
          <a:xfrm>
            <a:off x="230123" y="5613206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Preparación </a:t>
            </a:r>
          </a:p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cosmético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xmlns="" id="{15E77E31-8400-459C-87BE-01C383B57E94}"/>
              </a:ext>
            </a:extLst>
          </p:cNvPr>
          <p:cNvSpPr/>
          <p:nvPr/>
        </p:nvSpPr>
        <p:spPr>
          <a:xfrm>
            <a:off x="4620861" y="1491757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Secado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C4E0845F-EE81-42E0-AB75-D1FD77D97C24}"/>
              </a:ext>
            </a:extLst>
          </p:cNvPr>
          <p:cNvSpPr/>
          <p:nvPr/>
        </p:nvSpPr>
        <p:spPr>
          <a:xfrm>
            <a:off x="6640844" y="1504699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Separación y clasificación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xmlns="" id="{4E046DD5-EB8A-4520-A586-18D844D61DAE}"/>
              </a:ext>
            </a:extLst>
          </p:cNvPr>
          <p:cNvSpPr/>
          <p:nvPr/>
        </p:nvSpPr>
        <p:spPr>
          <a:xfrm>
            <a:off x="5438473" y="3274679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Secado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A0B1BA75-2D2C-4AA0-8072-4D6CF33F51C2}"/>
              </a:ext>
            </a:extLst>
          </p:cNvPr>
          <p:cNvSpPr/>
          <p:nvPr/>
        </p:nvSpPr>
        <p:spPr>
          <a:xfrm>
            <a:off x="3699162" y="3270999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Separación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xmlns="" id="{43A490FB-7DE8-4DD9-B125-313F5F9AC8D1}"/>
              </a:ext>
            </a:extLst>
          </p:cNvPr>
          <p:cNvSpPr/>
          <p:nvPr/>
        </p:nvSpPr>
        <p:spPr>
          <a:xfrm>
            <a:off x="1962861" y="3270999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Purificación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xmlns="" id="{A686A8B8-1920-4600-9C98-08E6B89300CB}"/>
              </a:ext>
            </a:extLst>
          </p:cNvPr>
          <p:cNvSpPr/>
          <p:nvPr/>
        </p:nvSpPr>
        <p:spPr>
          <a:xfrm>
            <a:off x="2342228" y="1489099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Lavado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xmlns="" id="{1929CD11-0737-47EC-A261-5FF12711CC6A}"/>
              </a:ext>
            </a:extLst>
          </p:cNvPr>
          <p:cNvSpPr/>
          <p:nvPr/>
        </p:nvSpPr>
        <p:spPr>
          <a:xfrm>
            <a:off x="166418" y="3315767"/>
            <a:ext cx="1656184" cy="70991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Hidrodestilación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xmlns="" id="{FBF8BAD9-353C-43A4-ADFD-C762A57F5890}"/>
              </a:ext>
            </a:extLst>
          </p:cNvPr>
          <p:cNvSpPr/>
          <p:nvPr/>
        </p:nvSpPr>
        <p:spPr>
          <a:xfrm>
            <a:off x="7170522" y="3274679"/>
            <a:ext cx="1862264" cy="80239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Almacenamiento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xmlns="" id="{A4D390B2-BB57-4258-8B40-F5EED2D77F09}"/>
              </a:ext>
            </a:extLst>
          </p:cNvPr>
          <p:cNvSpPr/>
          <p:nvPr/>
        </p:nvSpPr>
        <p:spPr>
          <a:xfrm>
            <a:off x="5538857" y="5613206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Etiquetado y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mpaquetado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045" name="Conector recto de flecha 1044">
            <a:extLst>
              <a:ext uri="{FF2B5EF4-FFF2-40B4-BE49-F238E27FC236}">
                <a16:creationId xmlns:a16="http://schemas.microsoft.com/office/drawing/2014/main" xmlns="" id="{227CE4B3-5B06-44CD-8D91-2BFF5051A640}"/>
              </a:ext>
            </a:extLst>
          </p:cNvPr>
          <p:cNvCxnSpPr>
            <a:cxnSpLocks/>
          </p:cNvCxnSpPr>
          <p:nvPr/>
        </p:nvCxnSpPr>
        <p:spPr>
          <a:xfrm>
            <a:off x="1985677" y="3080516"/>
            <a:ext cx="600828" cy="19416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xmlns="" id="{2C6E3EE4-4060-42D7-9E00-87FBFABB58C7}"/>
              </a:ext>
            </a:extLst>
          </p:cNvPr>
          <p:cNvSpPr/>
          <p:nvPr/>
        </p:nvSpPr>
        <p:spPr>
          <a:xfrm>
            <a:off x="3792306" y="5613206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Relleno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xmlns="" id="{B23FAD47-63AC-4F17-9C87-32FE7BB54150}"/>
              </a:ext>
            </a:extLst>
          </p:cNvPr>
          <p:cNvSpPr/>
          <p:nvPr/>
        </p:nvSpPr>
        <p:spPr>
          <a:xfrm>
            <a:off x="1996037" y="5613206"/>
            <a:ext cx="1656184" cy="79208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Control de calidad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xmlns="" id="{09D6BD23-A0B1-4BA2-AB39-E03B7F4C4E7C}"/>
              </a:ext>
            </a:extLst>
          </p:cNvPr>
          <p:cNvSpPr/>
          <p:nvPr/>
        </p:nvSpPr>
        <p:spPr>
          <a:xfrm>
            <a:off x="7323309" y="5621306"/>
            <a:ext cx="1656184" cy="792088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Transporte a punto de venta 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B498C492-F825-4AAC-9F69-B758A5AB41B7}"/>
              </a:ext>
            </a:extLst>
          </p:cNvPr>
          <p:cNvSpPr/>
          <p:nvPr/>
        </p:nvSpPr>
        <p:spPr>
          <a:xfrm>
            <a:off x="1693820" y="847016"/>
            <a:ext cx="1045845" cy="414171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Agua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2FDCB6A4-5339-4D3B-AACD-2B4F18657D60}"/>
              </a:ext>
            </a:extLst>
          </p:cNvPr>
          <p:cNvSpPr/>
          <p:nvPr/>
        </p:nvSpPr>
        <p:spPr>
          <a:xfrm>
            <a:off x="4351551" y="810747"/>
            <a:ext cx="1045845" cy="414171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Aire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54E2B2A8-F22C-487C-8DBB-3FB29E5B5E4A}"/>
              </a:ext>
            </a:extLst>
          </p:cNvPr>
          <p:cNvSpPr/>
          <p:nvPr/>
        </p:nvSpPr>
        <p:spPr>
          <a:xfrm>
            <a:off x="2997568" y="813370"/>
            <a:ext cx="1096080" cy="42534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Residuos agua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67F38A86-83B1-49E3-B4D5-2B3C405803A5}"/>
              </a:ext>
            </a:extLst>
          </p:cNvPr>
          <p:cNvSpPr/>
          <p:nvPr/>
        </p:nvSpPr>
        <p:spPr>
          <a:xfrm>
            <a:off x="5613809" y="813370"/>
            <a:ext cx="1096080" cy="42534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Gases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A053F904-028E-4FE6-A49A-EA936983DE6E}"/>
              </a:ext>
            </a:extLst>
          </p:cNvPr>
          <p:cNvSpPr/>
          <p:nvPr/>
        </p:nvSpPr>
        <p:spPr>
          <a:xfrm>
            <a:off x="1083366" y="4581911"/>
            <a:ext cx="1847056" cy="413768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Disolución </a:t>
            </a:r>
            <a:r>
              <a:rPr lang="es-ES" sz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agua+carragenina</a:t>
            </a:r>
            <a:endParaRPr lang="es-ES" sz="120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A0AD10F7-43C5-4168-9363-3E0469948F61}"/>
              </a:ext>
            </a:extLst>
          </p:cNvPr>
          <p:cNvSpPr/>
          <p:nvPr/>
        </p:nvSpPr>
        <p:spPr>
          <a:xfrm>
            <a:off x="2969023" y="2692652"/>
            <a:ext cx="1096080" cy="42534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Residuos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992E3271-C3F3-4FDA-BBBE-C46792DF2030}"/>
              </a:ext>
            </a:extLst>
          </p:cNvPr>
          <p:cNvSpPr/>
          <p:nvPr/>
        </p:nvSpPr>
        <p:spPr>
          <a:xfrm>
            <a:off x="4670165" y="2707218"/>
            <a:ext cx="1096080" cy="425349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Fase no consumible 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xmlns="" id="{94ADF141-44D3-4042-BA4C-0B1ADB2B78D8}"/>
              </a:ext>
            </a:extLst>
          </p:cNvPr>
          <p:cNvSpPr/>
          <p:nvPr/>
        </p:nvSpPr>
        <p:spPr>
          <a:xfrm>
            <a:off x="1153349" y="2713009"/>
            <a:ext cx="1656184" cy="413768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Diclorometano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xmlns="" id="{CB3A4E0A-5052-4617-8E3E-3CCC833743E7}"/>
              </a:ext>
            </a:extLst>
          </p:cNvPr>
          <p:cNvSpPr/>
          <p:nvPr/>
        </p:nvSpPr>
        <p:spPr>
          <a:xfrm>
            <a:off x="102713" y="4260783"/>
            <a:ext cx="1439534" cy="413768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Aloe Vera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xmlns="" id="{61C48F14-00BE-4219-93A8-4A72F6745BF0}"/>
              </a:ext>
            </a:extLst>
          </p:cNvPr>
          <p:cNvSpPr/>
          <p:nvPr/>
        </p:nvSpPr>
        <p:spPr>
          <a:xfrm>
            <a:off x="102713" y="5034815"/>
            <a:ext cx="1439534" cy="413768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Glicerina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xmlns="" id="{77E870C0-DD8D-48C2-BBC2-03C8A63091DA}"/>
              </a:ext>
            </a:extLst>
          </p:cNvPr>
          <p:cNvSpPr/>
          <p:nvPr/>
        </p:nvSpPr>
        <p:spPr>
          <a:xfrm>
            <a:off x="3611068" y="4995679"/>
            <a:ext cx="1786328" cy="414171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Recipientes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xmlns="" id="{00B4E416-2C47-4C7A-9BE4-A85480E0D450}"/>
              </a:ext>
            </a:extLst>
          </p:cNvPr>
          <p:cNvSpPr/>
          <p:nvPr/>
        </p:nvSpPr>
        <p:spPr>
          <a:xfrm>
            <a:off x="5089348" y="4439821"/>
            <a:ext cx="1533473" cy="414171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Etiquetas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xmlns="" id="{7B22F5E6-413E-4FE3-BFC7-BA69CB424A9E}"/>
              </a:ext>
            </a:extLst>
          </p:cNvPr>
          <p:cNvSpPr/>
          <p:nvPr/>
        </p:nvSpPr>
        <p:spPr>
          <a:xfrm>
            <a:off x="6134788" y="4853992"/>
            <a:ext cx="1045845" cy="414171"/>
          </a:xfrm>
          <a:prstGeom prst="ellips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Cajas</a:t>
            </a: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xmlns="" id="{1DF7A915-4CAA-4732-8B96-68D2F891987E}"/>
              </a:ext>
            </a:extLst>
          </p:cNvPr>
          <p:cNvCxnSpPr>
            <a:cxnSpLocks/>
            <a:stCxn id="2" idx="3"/>
            <a:endCxn id="21" idx="1"/>
          </p:cNvCxnSpPr>
          <p:nvPr/>
        </p:nvCxnSpPr>
        <p:spPr>
          <a:xfrm flipV="1">
            <a:off x="2025027" y="1885143"/>
            <a:ext cx="317201" cy="2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xmlns="" id="{2825D467-8A30-4FEA-B028-CF0F2784EB9C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277045" y="1887801"/>
            <a:ext cx="34577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xmlns="" id="{34BFEAF9-CC39-4DCB-95F3-2C42C40390A9}"/>
              </a:ext>
            </a:extLst>
          </p:cNvPr>
          <p:cNvCxnSpPr>
            <a:cxnSpLocks/>
          </p:cNvCxnSpPr>
          <p:nvPr/>
        </p:nvCxnSpPr>
        <p:spPr>
          <a:xfrm>
            <a:off x="8316959" y="1913924"/>
            <a:ext cx="77792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xmlns="" id="{5CC33B39-8C3D-4BFF-9DA1-10745856C4BA}"/>
              </a:ext>
            </a:extLst>
          </p:cNvPr>
          <p:cNvCxnSpPr>
            <a:cxnSpLocks/>
          </p:cNvCxnSpPr>
          <p:nvPr/>
        </p:nvCxnSpPr>
        <p:spPr>
          <a:xfrm flipV="1">
            <a:off x="-735631" y="3711810"/>
            <a:ext cx="909411" cy="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xmlns="" id="{C9FA43B4-3A85-455D-86C5-531BDC11950F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9032786" y="3675876"/>
            <a:ext cx="13511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xmlns="" id="{7FC70DA5-1AAC-4ED1-9E8F-8D2B97BE799E}"/>
              </a:ext>
            </a:extLst>
          </p:cNvPr>
          <p:cNvCxnSpPr>
            <a:cxnSpLocks/>
          </p:cNvCxnSpPr>
          <p:nvPr/>
        </p:nvCxnSpPr>
        <p:spPr>
          <a:xfrm>
            <a:off x="1736661" y="6017350"/>
            <a:ext cx="446966" cy="7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ector recto de flecha 72">
            <a:extLst>
              <a:ext uri="{FF2B5EF4-FFF2-40B4-BE49-F238E27FC236}">
                <a16:creationId xmlns:a16="http://schemas.microsoft.com/office/drawing/2014/main" xmlns="" id="{8A74D853-70A6-4B80-9EC1-5E8A449AB351}"/>
              </a:ext>
            </a:extLst>
          </p:cNvPr>
          <p:cNvCxnSpPr>
            <a:cxnSpLocks/>
          </p:cNvCxnSpPr>
          <p:nvPr/>
        </p:nvCxnSpPr>
        <p:spPr>
          <a:xfrm>
            <a:off x="3517062" y="6017350"/>
            <a:ext cx="548041" cy="7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xmlns="" id="{7DF591D7-4ABD-448E-9907-69B74CC31DDA}"/>
              </a:ext>
            </a:extLst>
          </p:cNvPr>
          <p:cNvCxnSpPr>
            <a:cxnSpLocks/>
          </p:cNvCxnSpPr>
          <p:nvPr/>
        </p:nvCxnSpPr>
        <p:spPr>
          <a:xfrm>
            <a:off x="5303357" y="6017350"/>
            <a:ext cx="462888" cy="7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ector recto de flecha 77">
            <a:extLst>
              <a:ext uri="{FF2B5EF4-FFF2-40B4-BE49-F238E27FC236}">
                <a16:creationId xmlns:a16="http://schemas.microsoft.com/office/drawing/2014/main" xmlns="" id="{DFDC22F6-2A3F-4DAA-81A8-4987A93E726C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02713" y="6009250"/>
            <a:ext cx="12741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3" name="Conector recto de flecha 1032">
            <a:extLst>
              <a:ext uri="{FF2B5EF4-FFF2-40B4-BE49-F238E27FC236}">
                <a16:creationId xmlns:a16="http://schemas.microsoft.com/office/drawing/2014/main" xmlns="" id="{BF0B47D7-9ABF-4585-BE4E-C86BB62B4412}"/>
              </a:ext>
            </a:extLst>
          </p:cNvPr>
          <p:cNvCxnSpPr>
            <a:cxnSpLocks/>
            <a:stCxn id="3" idx="5"/>
          </p:cNvCxnSpPr>
          <p:nvPr/>
        </p:nvCxnSpPr>
        <p:spPr>
          <a:xfrm>
            <a:off x="2586505" y="1200533"/>
            <a:ext cx="256567" cy="27496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6" name="Conector recto de flecha 1035">
            <a:extLst>
              <a:ext uri="{FF2B5EF4-FFF2-40B4-BE49-F238E27FC236}">
                <a16:creationId xmlns:a16="http://schemas.microsoft.com/office/drawing/2014/main" xmlns="" id="{2894029F-EC62-4D0B-B6E6-6868D2694EB3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3380699" y="1238719"/>
            <a:ext cx="164909" cy="22653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9" name="Conector recto de flecha 1038">
            <a:extLst>
              <a:ext uri="{FF2B5EF4-FFF2-40B4-BE49-F238E27FC236}">
                <a16:creationId xmlns:a16="http://schemas.microsoft.com/office/drawing/2014/main" xmlns="" id="{8D2784A4-1FEC-4F1C-BC2D-9285FF889E2F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4874474" y="1224918"/>
            <a:ext cx="214874" cy="26084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2" name="Conector recto de flecha 1041">
            <a:extLst>
              <a:ext uri="{FF2B5EF4-FFF2-40B4-BE49-F238E27FC236}">
                <a16:creationId xmlns:a16="http://schemas.microsoft.com/office/drawing/2014/main" xmlns="" id="{B04D95F9-9E6D-43EA-857D-5334F7B57F3C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5903946" y="1238719"/>
            <a:ext cx="257903" cy="24704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4" name="Conector recto de flecha 1053">
            <a:extLst>
              <a:ext uri="{FF2B5EF4-FFF2-40B4-BE49-F238E27FC236}">
                <a16:creationId xmlns:a16="http://schemas.microsoft.com/office/drawing/2014/main" xmlns="" id="{2E4311E9-0271-41BC-9831-9D99498E55F8}"/>
              </a:ext>
            </a:extLst>
          </p:cNvPr>
          <p:cNvCxnSpPr>
            <a:cxnSpLocks/>
          </p:cNvCxnSpPr>
          <p:nvPr/>
        </p:nvCxnSpPr>
        <p:spPr>
          <a:xfrm>
            <a:off x="832604" y="4653181"/>
            <a:ext cx="260886" cy="11424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Conector recto de flecha 1057">
            <a:extLst>
              <a:ext uri="{FF2B5EF4-FFF2-40B4-BE49-F238E27FC236}">
                <a16:creationId xmlns:a16="http://schemas.microsoft.com/office/drawing/2014/main" xmlns="" id="{7804E758-9F51-4892-B646-097105380467}"/>
              </a:ext>
            </a:extLst>
          </p:cNvPr>
          <p:cNvCxnSpPr>
            <a:cxnSpLocks/>
            <a:stCxn id="34" idx="4"/>
            <a:endCxn id="41" idx="6"/>
          </p:cNvCxnSpPr>
          <p:nvPr/>
        </p:nvCxnSpPr>
        <p:spPr>
          <a:xfrm flipH="1">
            <a:off x="1542247" y="4995679"/>
            <a:ext cx="464647" cy="24602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1" name="Conector recto de flecha 1060">
            <a:extLst>
              <a:ext uri="{FF2B5EF4-FFF2-40B4-BE49-F238E27FC236}">
                <a16:creationId xmlns:a16="http://schemas.microsoft.com/office/drawing/2014/main" xmlns="" id="{20509BF7-F7C0-4B72-BFB1-AB8A25245D8E}"/>
              </a:ext>
            </a:extLst>
          </p:cNvPr>
          <p:cNvCxnSpPr>
            <a:cxnSpLocks/>
          </p:cNvCxnSpPr>
          <p:nvPr/>
        </p:nvCxnSpPr>
        <p:spPr>
          <a:xfrm>
            <a:off x="750288" y="5432147"/>
            <a:ext cx="0" cy="17272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9" name="Conector recto de flecha 1068">
            <a:extLst>
              <a:ext uri="{FF2B5EF4-FFF2-40B4-BE49-F238E27FC236}">
                <a16:creationId xmlns:a16="http://schemas.microsoft.com/office/drawing/2014/main" xmlns="" id="{998D3CA7-7A2A-410B-A2E9-E3A4641F0458}"/>
              </a:ext>
            </a:extLst>
          </p:cNvPr>
          <p:cNvCxnSpPr>
            <a:cxnSpLocks/>
            <a:stCxn id="42" idx="4"/>
            <a:endCxn id="25" idx="0"/>
          </p:cNvCxnSpPr>
          <p:nvPr/>
        </p:nvCxnSpPr>
        <p:spPr>
          <a:xfrm>
            <a:off x="4504232" y="5409850"/>
            <a:ext cx="116166" cy="20335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2" name="Conector recto de flecha 1071">
            <a:extLst>
              <a:ext uri="{FF2B5EF4-FFF2-40B4-BE49-F238E27FC236}">
                <a16:creationId xmlns:a16="http://schemas.microsoft.com/office/drawing/2014/main" xmlns="" id="{DD9A114B-5C66-4216-BDAF-C0829DA0A890}"/>
              </a:ext>
            </a:extLst>
          </p:cNvPr>
          <p:cNvCxnSpPr>
            <a:cxnSpLocks/>
            <a:stCxn id="43" idx="4"/>
          </p:cNvCxnSpPr>
          <p:nvPr/>
        </p:nvCxnSpPr>
        <p:spPr>
          <a:xfrm flipH="1">
            <a:off x="5855380" y="4853992"/>
            <a:ext cx="705" cy="7754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6" name="Conector recto de flecha 1075">
            <a:extLst>
              <a:ext uri="{FF2B5EF4-FFF2-40B4-BE49-F238E27FC236}">
                <a16:creationId xmlns:a16="http://schemas.microsoft.com/office/drawing/2014/main" xmlns="" id="{FB94A649-214C-4B76-8626-F163CA8167A4}"/>
              </a:ext>
            </a:extLst>
          </p:cNvPr>
          <p:cNvCxnSpPr>
            <a:cxnSpLocks/>
            <a:stCxn id="44" idx="4"/>
            <a:endCxn id="24" idx="0"/>
          </p:cNvCxnSpPr>
          <p:nvPr/>
        </p:nvCxnSpPr>
        <p:spPr>
          <a:xfrm flipH="1">
            <a:off x="6366949" y="5268163"/>
            <a:ext cx="290762" cy="34504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1" name="Conector recto de flecha 1050">
            <a:extLst>
              <a:ext uri="{FF2B5EF4-FFF2-40B4-BE49-F238E27FC236}">
                <a16:creationId xmlns:a16="http://schemas.microsoft.com/office/drawing/2014/main" xmlns="" id="{55DC02DC-8FFF-4144-8F29-C95B1DF691F6}"/>
              </a:ext>
            </a:extLst>
          </p:cNvPr>
          <p:cNvCxnSpPr>
            <a:cxnSpLocks/>
            <a:endCxn id="36" idx="2"/>
          </p:cNvCxnSpPr>
          <p:nvPr/>
        </p:nvCxnSpPr>
        <p:spPr>
          <a:xfrm flipV="1">
            <a:off x="4772147" y="3132567"/>
            <a:ext cx="446058" cy="1832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1 Título"/>
          <p:cNvSpPr txBox="1">
            <a:spLocks/>
          </p:cNvSpPr>
          <p:nvPr/>
        </p:nvSpPr>
        <p:spPr>
          <a:xfrm>
            <a:off x="2466853" y="79339"/>
            <a:ext cx="4210295" cy="566292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 Condensed Extra Bold" panose="020B0803020202020204" pitchFamily="34" charset="0"/>
              </a:rPr>
              <a:t>EL CAMINO HACIA EL ÉXITO</a:t>
            </a:r>
            <a:endParaRPr lang="es-E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79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7650">
        <p14:prism isInverted="1"/>
      </p:transition>
    </mc:Choice>
    <mc:Fallback>
      <p:transition spd="slow" advTm="47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" grpId="0" animBg="1"/>
      <p:bldP spid="31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BVA en Paraguay celebra el Día Mundial del Medio Ambiente | BB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56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700536"/>
          </a:xfrm>
          <a:solidFill>
            <a:srgbClr val="00CCFF"/>
          </a:solidFill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E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 Condensed Extra Bold" panose="020B0803020202020204" pitchFamily="34" charset="0"/>
              </a:rPr>
              <a:t>COMPROMETIDOS CON EL MEDIO AMBIENTE</a:t>
            </a:r>
            <a:endParaRPr lang="es-ES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237268" y="1557427"/>
            <a:ext cx="4669464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Rounded MT Bold" panose="020F0704030504030204" pitchFamily="34" charset="0"/>
              </a:rPr>
              <a:t>Protección de la biodiversidad</a:t>
            </a:r>
            <a:endParaRPr lang="es-E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039246" y="2472495"/>
            <a:ext cx="5065508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Rounded MT Bold" panose="020F0704030504030204" pitchFamily="34" charset="0"/>
              </a:rPr>
              <a:t>Envasado sostenible y reciclable</a:t>
            </a:r>
            <a:endParaRPr lang="es-ES" sz="2400" dirty="0">
              <a:latin typeface="Arial Rounded MT Bold" panose="020F07040305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46572" y="3424452"/>
            <a:ext cx="3450856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Rounded MT Bold" panose="020F0704030504030204" pitchFamily="34" charset="0"/>
              </a:rPr>
              <a:t>Producción ecológica</a:t>
            </a:r>
            <a:endParaRPr lang="es-ES" sz="2400" dirty="0">
              <a:latin typeface="Arial Rounded MT Bold" panose="020F07040305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61214" y="4365104"/>
            <a:ext cx="3021572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Arial Rounded MT Bold" panose="020F0704030504030204" pitchFamily="34" charset="0"/>
              </a:rPr>
              <a:t>Apto para veganos</a:t>
            </a:r>
            <a:endParaRPr lang="es-ES" sz="2400" dirty="0">
              <a:latin typeface="Arial Rounded MT Bold" panose="020F070403050403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752" y="5589240"/>
            <a:ext cx="903649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APUESTA POR NUESTRA CALIDAD</a:t>
            </a:r>
            <a:endParaRPr lang="es-E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Mujer mostrando pulgares arriba gesto, aislado — Foto de 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"/>
          <a:stretch/>
        </p:blipFill>
        <p:spPr bwMode="auto">
          <a:xfrm>
            <a:off x="366065" y="3424452"/>
            <a:ext cx="2150258" cy="209625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85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914">
        <p14:window dir="vert"/>
      </p:transition>
    </mc:Choice>
    <mc:Fallback>
      <p:transition spd="slow" advTm="56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ipos de fondos marinos que existen | Aquarium Costa de Almerí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" y="0"/>
            <a:ext cx="9149347" cy="69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2028" r="1896" b="2343"/>
          <a:stretch/>
        </p:blipFill>
        <p:spPr>
          <a:xfrm>
            <a:off x="1913236" y="288860"/>
            <a:ext cx="5328592" cy="5372388"/>
          </a:xfrm>
          <a:prstGeom prst="flowChartConnector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265164" y="5877272"/>
            <a:ext cx="6624736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" sz="4000" b="1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latin typeface="Bahnschrift SemiBold Condensed" panose="020B0502040204020203" pitchFamily="34" charset="0"/>
              </a:rPr>
              <a:t>TU APUESTA POR LA PUREZA DEL MAR</a:t>
            </a:r>
            <a:endParaRPr lang="es-ES" sz="4000" b="1" dirty="0">
              <a:ln>
                <a:solidFill>
                  <a:srgbClr val="002060"/>
                </a:solidFill>
              </a:ln>
              <a:solidFill>
                <a:schemeClr val="tx2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733">
        <p14:ripple/>
      </p:transition>
    </mc:Choice>
    <mc:Fallback>
      <p:transition spd="slow" advTm="3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4.1|1.1|1|5.9|1|1|0.9|1|6.6|1.1|1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114</Words>
  <Application>Microsoft Office PowerPoint</Application>
  <PresentationFormat>Presentación en pantalla (4:3)</PresentationFormat>
  <Paragraphs>49</Paragraphs>
  <Slides>6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CONOCIENDO AL CONSUMIDOR</vt:lpstr>
      <vt:lpstr>EL CLIENTE SIEMPRE TIENE LA RAZÓN</vt:lpstr>
      <vt:lpstr>Presentación de PowerPoint</vt:lpstr>
      <vt:lpstr>COMPROMETIDOS CON EL MEDIO AMBIENTE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Luffi</cp:lastModifiedBy>
  <cp:revision>32</cp:revision>
  <dcterms:created xsi:type="dcterms:W3CDTF">2020-04-09T09:40:24Z</dcterms:created>
  <dcterms:modified xsi:type="dcterms:W3CDTF">2020-04-20T03:14:51Z</dcterms:modified>
</cp:coreProperties>
</file>