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61"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0T11:12:53.80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49D02-FEEC-4BB9-A419-8603C18BB426}" type="datetimeFigureOut">
              <a:rPr lang="es-ES" smtClean="0"/>
              <a:t>20/04/2020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A4CFB-6957-45E9-95D6-4836C11B12A4}" type="slidenum">
              <a:rPr lang="es-ES" smtClean="0"/>
              <a:t>‹Nº›</a:t>
            </a:fld>
            <a:endParaRPr lang="es-ES"/>
          </a:p>
        </p:txBody>
      </p:sp>
    </p:spTree>
    <p:extLst>
      <p:ext uri="{BB962C8B-B14F-4D97-AF65-F5344CB8AC3E}">
        <p14:creationId xmlns:p14="http://schemas.microsoft.com/office/powerpoint/2010/main" val="1208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D0A4CFB-6957-45E9-95D6-4836C11B12A4}" type="slidenum">
              <a:rPr lang="es-ES" smtClean="0"/>
              <a:t>4</a:t>
            </a:fld>
            <a:endParaRPr lang="es-ES"/>
          </a:p>
        </p:txBody>
      </p:sp>
    </p:spTree>
    <p:extLst>
      <p:ext uri="{BB962C8B-B14F-4D97-AF65-F5344CB8AC3E}">
        <p14:creationId xmlns:p14="http://schemas.microsoft.com/office/powerpoint/2010/main" val="4294479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4.gif"/><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7" y="1714377"/>
            <a:ext cx="6815669" cy="1515533"/>
          </a:xfrm>
        </p:spPr>
        <p:txBody>
          <a:bodyPr/>
          <a:lstStyle/>
          <a:p>
            <a:r>
              <a:rPr lang="es-ES" sz="3900" b="1" u="sng" dirty="0" smtClean="0">
                <a:effectLst>
                  <a:outerShdw blurRad="38100" dist="38100" dir="2700000" algn="tl">
                    <a:srgbClr val="000000">
                      <a:alpha val="43137"/>
                    </a:srgbClr>
                  </a:outerShdw>
                </a:effectLst>
              </a:rPr>
              <a:t>Producción industrial de </a:t>
            </a:r>
            <a:r>
              <a:rPr lang="es-ES" sz="3900" b="1" i="1" u="sng" dirty="0" smtClean="0">
                <a:effectLst>
                  <a:outerShdw blurRad="38100" dist="38100" dir="2700000" algn="tl">
                    <a:srgbClr val="000000">
                      <a:alpha val="43137"/>
                    </a:srgbClr>
                  </a:outerShdw>
                </a:effectLst>
              </a:rPr>
              <a:t>Aloe vera</a:t>
            </a:r>
            <a:r>
              <a:rPr lang="es-ES" sz="3900" b="1" u="sng" dirty="0" smtClean="0">
                <a:effectLst>
                  <a:outerShdw blurRad="38100" dist="38100" dir="2700000" algn="tl">
                    <a:srgbClr val="000000">
                      <a:alpha val="43137"/>
                    </a:srgbClr>
                  </a:outerShdw>
                </a:effectLst>
              </a:rPr>
              <a:t> por hidroponía </a:t>
            </a:r>
            <a:endParaRPr lang="es-ES" sz="3900" b="1" u="sng"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2692397" y="3578784"/>
            <a:ext cx="6815669" cy="627017"/>
          </a:xfrm>
        </p:spPr>
        <p:txBody>
          <a:bodyPr/>
          <a:lstStyle/>
          <a:p>
            <a:r>
              <a:rPr lang="es-ES" dirty="0" smtClean="0">
                <a:effectLst>
                  <a:outerShdw blurRad="38100" dist="38100" dir="2700000" algn="tl">
                    <a:srgbClr val="000000">
                      <a:alpha val="43137"/>
                    </a:srgbClr>
                  </a:outerShdw>
                </a:effectLst>
              </a:rPr>
              <a:t>Empresa </a:t>
            </a:r>
            <a:r>
              <a:rPr lang="es-ES" b="1" dirty="0" smtClean="0">
                <a:effectLst>
                  <a:outerShdw blurRad="38100" dist="38100" dir="2700000" algn="tl">
                    <a:srgbClr val="000000">
                      <a:alpha val="43137"/>
                    </a:srgbClr>
                  </a:outerShdw>
                </a:effectLst>
              </a:rPr>
              <a:t>GOGOGA S.L</a:t>
            </a:r>
            <a:endParaRPr lang="es-ES" b="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64035" y="2433512"/>
            <a:ext cx="5237017" cy="4424488"/>
          </a:xfrm>
          <a:prstGeom prst="rect">
            <a:avLst/>
          </a:prstGeom>
        </p:spPr>
      </p:pic>
    </p:spTree>
    <p:extLst>
      <p:ext uri="{BB962C8B-B14F-4D97-AF65-F5344CB8AC3E}">
        <p14:creationId xmlns:p14="http://schemas.microsoft.com/office/powerpoint/2010/main" val="30397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ts val="0"/>
              </a:spcBef>
              <a:buClr>
                <a:srgbClr val="262626"/>
              </a:buClr>
              <a:buSzPts val="4400"/>
            </a:pPr>
            <a:r>
              <a:rPr lang="es-ES" b="1" dirty="0" smtClean="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sym typeface="Garamond"/>
              </a:rPr>
              <a:t>¿ Por </a:t>
            </a:r>
            <a:r>
              <a:rPr lang="es-ES" b="1" dirty="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sym typeface="Garamond"/>
              </a:rPr>
              <a:t>qué </a:t>
            </a:r>
            <a:r>
              <a:rPr lang="es-ES" b="1" i="1" dirty="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sym typeface="Garamond"/>
              </a:rPr>
              <a:t>Aloe </a:t>
            </a:r>
            <a:r>
              <a:rPr lang="es-ES" b="1" i="1" dirty="0" smtClean="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sym typeface="Garamond"/>
              </a:rPr>
              <a:t>vera </a:t>
            </a:r>
            <a:r>
              <a:rPr lang="es-ES" b="1" dirty="0" smtClean="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sym typeface="Garamond"/>
              </a:rPr>
              <a:t>?</a:t>
            </a:r>
            <a:endParaRPr lang="es-ES" b="1" dirty="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sym typeface="Garamond"/>
            </a:endParaRPr>
          </a:p>
        </p:txBody>
      </p:sp>
      <p:sp>
        <p:nvSpPr>
          <p:cNvPr id="3" name="Marcador de contenido 2"/>
          <p:cNvSpPr>
            <a:spLocks noGrp="1"/>
          </p:cNvSpPr>
          <p:nvPr>
            <p:ph idx="1"/>
          </p:nvPr>
        </p:nvSpPr>
        <p:spPr/>
        <p:txBody>
          <a:bodyPr/>
          <a:lstStyle/>
          <a:p>
            <a:pPr algn="just"/>
            <a:r>
              <a:rPr lang="es-ES" dirty="0">
                <a:solidFill>
                  <a:schemeClr val="tx1"/>
                </a:solidFill>
              </a:rPr>
              <a:t>El </a:t>
            </a:r>
            <a:r>
              <a:rPr lang="es-ES" i="1" dirty="0">
                <a:solidFill>
                  <a:schemeClr val="tx1"/>
                </a:solidFill>
              </a:rPr>
              <a:t>Aloe vera </a:t>
            </a:r>
            <a:r>
              <a:rPr lang="es-ES" dirty="0">
                <a:solidFill>
                  <a:schemeClr val="tx1"/>
                </a:solidFill>
              </a:rPr>
              <a:t>es una planta suculenta y perenne. Las propiedades de su gel abarcan un gran abanico de uso. A lo largo de la historia se ha utilizado como remedio medicinal de aplicación tópica </a:t>
            </a:r>
            <a:r>
              <a:rPr lang="es-ES" dirty="0" smtClean="0">
                <a:solidFill>
                  <a:schemeClr val="tx1"/>
                </a:solidFill>
              </a:rPr>
              <a:t>y, actualmente, cada </a:t>
            </a:r>
            <a:r>
              <a:rPr lang="es-ES" dirty="0">
                <a:solidFill>
                  <a:schemeClr val="tx1"/>
                </a:solidFill>
              </a:rPr>
              <a:t>día más deportistas profesionales optan por una bebida energética </a:t>
            </a:r>
            <a:r>
              <a:rPr lang="es-ES" dirty="0" smtClean="0">
                <a:solidFill>
                  <a:schemeClr val="tx1"/>
                </a:solidFill>
              </a:rPr>
              <a:t>elaborada </a:t>
            </a:r>
            <a:r>
              <a:rPr lang="es-ES" dirty="0">
                <a:solidFill>
                  <a:schemeClr val="tx1"/>
                </a:solidFill>
              </a:rPr>
              <a:t>a partir de esta planta</a:t>
            </a:r>
            <a:r>
              <a:rPr lang="es-ES" dirty="0">
                <a:solidFill>
                  <a:schemeClr val="tx1"/>
                </a:solidFill>
                <a:effectLst>
                  <a:outerShdw blurRad="38100" dist="38100" dir="2700000" algn="tl">
                    <a:srgbClr val="000000">
                      <a:alpha val="43137"/>
                    </a:srgbClr>
                  </a:outerShdw>
                </a:effectLst>
              </a:rPr>
              <a:t>.</a:t>
            </a:r>
          </a:p>
          <a:p>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0356"/>
            <a:ext cx="4075611" cy="2807643"/>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8124">
            <a:off x="9016743" y="3819976"/>
            <a:ext cx="3074437" cy="3074437"/>
          </a:xfrm>
          <a:prstGeom prst="rect">
            <a:avLst/>
          </a:prstGeom>
        </p:spPr>
      </p:pic>
    </p:spTree>
    <p:extLst>
      <p:ext uri="{BB962C8B-B14F-4D97-AF65-F5344CB8AC3E}">
        <p14:creationId xmlns:p14="http://schemas.microsoft.com/office/powerpoint/2010/main" val="81090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10" presetClass="entr" presetSubtype="0" fill="hold" nodeType="withEffect">
                                  <p:stCondLst>
                                    <p:cond delay="28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3300"/>
                            </p:stCondLst>
                            <p:childTnLst>
                              <p:par>
                                <p:cTn id="12" presetID="1"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3800"/>
                            </p:stCondLst>
                            <p:childTnLst>
                              <p:par>
                                <p:cTn id="15" presetID="8" presetClass="emph" presetSubtype="0" fill="hold" nodeType="afterEffect">
                                  <p:stCondLst>
                                    <p:cond delay="0"/>
                                  </p:stCondLst>
                                  <p:childTnLst>
                                    <p:animRot by="21600000">
                                      <p:cBhvr>
                                        <p:cTn id="1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ts val="0"/>
              </a:spcBef>
              <a:buClr>
                <a:srgbClr val="262626"/>
              </a:buClr>
              <a:buSzPts val="4400"/>
            </a:pPr>
            <a:r>
              <a:rPr lang="es-ES" b="1" dirty="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rPr>
              <a:t>Nosotros somos…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41881">
            <a:off x="568877" y="-936869"/>
            <a:ext cx="3289319" cy="4750579"/>
          </a:xfrm>
          <a:prstGeom prst="rect">
            <a:avLst/>
          </a:prstGeom>
        </p:spPr>
      </p:pic>
      <p:sp>
        <p:nvSpPr>
          <p:cNvPr id="3" name="Marcador de contenido 2"/>
          <p:cNvSpPr>
            <a:spLocks noGrp="1"/>
          </p:cNvSpPr>
          <p:nvPr>
            <p:ph idx="1"/>
          </p:nvPr>
        </p:nvSpPr>
        <p:spPr>
          <a:xfrm>
            <a:off x="1295402" y="2426303"/>
            <a:ext cx="9601196" cy="3318936"/>
          </a:xfrm>
        </p:spPr>
        <p:txBody>
          <a:bodyPr/>
          <a:lstStyle/>
          <a:p>
            <a:pPr algn="just"/>
            <a:r>
              <a:rPr lang="es-ES" b="1" dirty="0"/>
              <a:t>GOGOGA S.L</a:t>
            </a:r>
            <a:r>
              <a:rPr lang="es-ES" dirty="0">
                <a:solidFill>
                  <a:schemeClr val="tx1"/>
                </a:solidFill>
              </a:rPr>
              <a:t>,  una empresa que se dedica al cultivo de </a:t>
            </a:r>
            <a:r>
              <a:rPr lang="es-ES" i="1" dirty="0">
                <a:solidFill>
                  <a:schemeClr val="tx1"/>
                </a:solidFill>
              </a:rPr>
              <a:t>Aloe vera</a:t>
            </a:r>
            <a:r>
              <a:rPr lang="es-ES" dirty="0">
                <a:solidFill>
                  <a:schemeClr val="tx1"/>
                </a:solidFill>
              </a:rPr>
              <a:t> mediante hidroponía, empleando una producción circular basada en cultivar los hijuelos de las plantas </a:t>
            </a:r>
            <a:r>
              <a:rPr lang="es-ES" dirty="0" smtClean="0">
                <a:solidFill>
                  <a:schemeClr val="tx1"/>
                </a:solidFill>
              </a:rPr>
              <a:t>adultas, </a:t>
            </a:r>
            <a:r>
              <a:rPr lang="es-ES" dirty="0">
                <a:solidFill>
                  <a:schemeClr val="tx1"/>
                </a:solidFill>
              </a:rPr>
              <a:t>de forma que constantemente se renueva el producto.</a:t>
            </a:r>
          </a:p>
          <a:p>
            <a:endParaRPr lang="es-ES"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50014">
            <a:off x="4378356" y="3646428"/>
            <a:ext cx="2971315" cy="2971315"/>
          </a:xfrm>
          <a:prstGeom prst="rect">
            <a:avLst/>
          </a:prstGeom>
        </p:spPr>
      </p:pic>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41881" flipH="1" flipV="1">
            <a:off x="8607668" y="3233556"/>
            <a:ext cx="3106870" cy="4391890"/>
          </a:xfrm>
          <a:prstGeom prst="rect">
            <a:avLst/>
          </a:prstGeom>
        </p:spPr>
      </p:pic>
    </p:spTree>
    <p:extLst>
      <p:ext uri="{BB962C8B-B14F-4D97-AF65-F5344CB8AC3E}">
        <p14:creationId xmlns:p14="http://schemas.microsoft.com/office/powerpoint/2010/main" val="113679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0" presetClass="entr" presetSubtype="0" fill="hold" grpId="0" nodeType="withEffect">
                                  <p:stCondLst>
                                    <p:cond delay="310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5500"/>
                                  </p:stCondLst>
                                  <p:childTnLst>
                                    <p:set>
                                      <p:cBhvr>
                                        <p:cTn id="35" dur="1" fill="hold">
                                          <p:stCondLst>
                                            <p:cond delay="0"/>
                                          </p:stCondLst>
                                        </p:cTn>
                                        <p:tgtEl>
                                          <p:spTgt spid="9"/>
                                        </p:tgtEl>
                                        <p:attrNameLst>
                                          <p:attrName>style.visibility</p:attrName>
                                        </p:attrNameLst>
                                      </p:cBhvr>
                                      <p:to>
                                        <p:strVal val="visible"/>
                                      </p:to>
                                    </p:set>
                                  </p:childTnLst>
                                </p:cTn>
                              </p:par>
                              <p:par>
                                <p:cTn id="36" presetID="10" presetClass="entr" presetSubtype="0" fill="hold" nodeType="withEffect">
                                  <p:stCondLst>
                                    <p:cond delay="5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0171" y="635771"/>
            <a:ext cx="7938653" cy="555722"/>
          </a:xfrm>
        </p:spPr>
        <p:txBody>
          <a:bodyPr>
            <a:normAutofit fontScale="90000"/>
          </a:bodyPr>
          <a:lstStyle/>
          <a:p>
            <a:r>
              <a:rPr lang="es-ES" b="1" dirty="0" smtClean="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rPr>
              <a:t>Aplicación ingenieril</a:t>
            </a:r>
            <a:endParaRPr lang="es-ES" b="1" dirty="0">
              <a:ln w="3175" cmpd="sng">
                <a:solidFill>
                  <a:schemeClr val="tx1"/>
                </a:solidFill>
              </a:ln>
              <a:solidFill>
                <a:schemeClr val="bg1">
                  <a:lumMod val="95000"/>
                </a:schemeClr>
              </a:solidFill>
              <a:effectLst>
                <a:outerShdw blurRad="50800" dist="38100" dir="18900000" algn="bl" rotWithShape="0">
                  <a:prstClr val="black">
                    <a:alpha val="40000"/>
                  </a:prstClr>
                </a:outerShdw>
              </a:effectLst>
              <a:ea typeface="Jacques Francois Shadow"/>
              <a:cs typeface="Jacques Francois Shadow"/>
            </a:endParaRPr>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343890"/>
            <a:ext cx="6386947" cy="3846414"/>
          </a:xfr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946" y="2301519"/>
            <a:ext cx="5086350" cy="3933825"/>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610" y="1334471"/>
            <a:ext cx="6259022" cy="4840779"/>
          </a:xfrm>
          <a:prstGeom prst="rect">
            <a:avLst/>
          </a:prstGeom>
        </p:spPr>
      </p:pic>
      <p:sp>
        <p:nvSpPr>
          <p:cNvPr id="3" name="CuadroTexto 2"/>
          <p:cNvSpPr txBox="1"/>
          <p:nvPr/>
        </p:nvSpPr>
        <p:spPr>
          <a:xfrm>
            <a:off x="2446019" y="2731807"/>
            <a:ext cx="7166956" cy="1477328"/>
          </a:xfrm>
          <a:prstGeom prst="rect">
            <a:avLst/>
          </a:prstGeom>
          <a:noFill/>
        </p:spPr>
        <p:txBody>
          <a:bodyPr wrap="square" rtlCol="0">
            <a:spAutoFit/>
          </a:bodyPr>
          <a:lstStyle/>
          <a:p>
            <a:pPr algn="just"/>
            <a:r>
              <a:rPr lang="es-ES" sz="3000" dirty="0" smtClean="0"/>
              <a:t>A continuación, se presenta un esquema de cómo se optimizará el proceso para aumentar la velocidad de producción.</a:t>
            </a:r>
            <a:endParaRPr lang="es-ES" sz="3000" dirty="0"/>
          </a:p>
        </p:txBody>
      </p:sp>
    </p:spTree>
    <p:extLst>
      <p:ext uri="{BB962C8B-B14F-4D97-AF65-F5344CB8AC3E}">
        <p14:creationId xmlns:p14="http://schemas.microsoft.com/office/powerpoint/2010/main" val="24181636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0"/>
                                        <p:tgtEl>
                                          <p:spTgt spid="3"/>
                                        </p:tgtEl>
                                      </p:cBhvr>
                                    </p:animEffect>
                                  </p:childTnLst>
                                </p:cTn>
                              </p:par>
                            </p:childTnLst>
                          </p:cTn>
                        </p:par>
                        <p:par>
                          <p:cTn id="17" fill="hold">
                            <p:stCondLst>
                              <p:cond delay="3500"/>
                            </p:stCondLst>
                            <p:childTnLst>
                              <p:par>
                                <p:cTn id="18" presetID="10" presetClass="exit" presetSubtype="0" fill="hold" grpId="1" nodeType="afterEffect">
                                  <p:stCondLst>
                                    <p:cond delay="0"/>
                                  </p:stCondLst>
                                  <p:childTnLst>
                                    <p:animEffect transition="out" filter="fade">
                                      <p:cBhvr>
                                        <p:cTn id="19" dur="1800"/>
                                        <p:tgtEl>
                                          <p:spTgt spid="3"/>
                                        </p:tgtEl>
                                      </p:cBhvr>
                                    </p:animEffect>
                                    <p:set>
                                      <p:cBhvr>
                                        <p:cTn id="20" dur="1" fill="hold">
                                          <p:stCondLst>
                                            <p:cond delay="1799"/>
                                          </p:stCondLst>
                                        </p:cTn>
                                        <p:tgtEl>
                                          <p:spTgt spid="3"/>
                                        </p:tgtEl>
                                        <p:attrNameLst>
                                          <p:attrName>style.visibility</p:attrName>
                                        </p:attrNameLst>
                                      </p:cBhvr>
                                      <p:to>
                                        <p:strVal val="hidden"/>
                                      </p:to>
                                    </p:set>
                                  </p:childTnLst>
                                </p:cTn>
                              </p:par>
                            </p:childTnLst>
                          </p:cTn>
                        </p:par>
                        <p:par>
                          <p:cTn id="21" fill="hold">
                            <p:stCondLst>
                              <p:cond delay="53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200" fill="hold"/>
                                        <p:tgtEl>
                                          <p:spTgt spid="5"/>
                                        </p:tgtEl>
                                        <p:attrNameLst>
                                          <p:attrName>ppt_x</p:attrName>
                                        </p:attrNameLst>
                                      </p:cBhvr>
                                      <p:tavLst>
                                        <p:tav tm="0">
                                          <p:val>
                                            <p:strVal val="#ppt_x"/>
                                          </p:val>
                                        </p:tav>
                                        <p:tav tm="100000">
                                          <p:val>
                                            <p:strVal val="#ppt_x"/>
                                          </p:val>
                                        </p:tav>
                                      </p:tavLst>
                                    </p:anim>
                                    <p:anim calcmode="lin" valueType="num">
                                      <p:cBhvr additive="base">
                                        <p:cTn id="25" dur="22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75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2700"/>
                                        <p:tgtEl>
                                          <p:spTgt spid="9"/>
                                        </p:tgtEl>
                                      </p:cBhvr>
                                    </p:animEffect>
                                  </p:childTnLst>
                                </p:cTn>
                              </p:par>
                            </p:childTnLst>
                          </p:cTn>
                        </p:par>
                        <p:par>
                          <p:cTn id="30" fill="hold">
                            <p:stCondLst>
                              <p:cond delay="102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2" presetClass="emph" presetSubtype="0" fill="hold" nodeType="withEffect">
                                  <p:stCondLst>
                                    <p:cond delay="0"/>
                                  </p:stCondLst>
                                  <p:childTnLst>
                                    <p:animRot by="120000">
                                      <p:cBhvr>
                                        <p:cTn id="35" dur="150" fill="hold">
                                          <p:stCondLst>
                                            <p:cond delay="0"/>
                                          </p:stCondLst>
                                        </p:cTn>
                                        <p:tgtEl>
                                          <p:spTgt spid="8"/>
                                        </p:tgtEl>
                                        <p:attrNameLst>
                                          <p:attrName>r</p:attrName>
                                        </p:attrNameLst>
                                      </p:cBhvr>
                                    </p:animRot>
                                    <p:animRot by="-240000">
                                      <p:cBhvr>
                                        <p:cTn id="36" dur="300" fill="hold">
                                          <p:stCondLst>
                                            <p:cond delay="300"/>
                                          </p:stCondLst>
                                        </p:cTn>
                                        <p:tgtEl>
                                          <p:spTgt spid="8"/>
                                        </p:tgtEl>
                                        <p:attrNameLst>
                                          <p:attrName>r</p:attrName>
                                        </p:attrNameLst>
                                      </p:cBhvr>
                                    </p:animRot>
                                    <p:animRot by="240000">
                                      <p:cBhvr>
                                        <p:cTn id="37" dur="300" fill="hold">
                                          <p:stCondLst>
                                            <p:cond delay="600"/>
                                          </p:stCondLst>
                                        </p:cTn>
                                        <p:tgtEl>
                                          <p:spTgt spid="8"/>
                                        </p:tgtEl>
                                        <p:attrNameLst>
                                          <p:attrName>r</p:attrName>
                                        </p:attrNameLst>
                                      </p:cBhvr>
                                    </p:animRot>
                                    <p:animRot by="-240000">
                                      <p:cBhvr>
                                        <p:cTn id="38" dur="300" fill="hold">
                                          <p:stCondLst>
                                            <p:cond delay="900"/>
                                          </p:stCondLst>
                                        </p:cTn>
                                        <p:tgtEl>
                                          <p:spTgt spid="8"/>
                                        </p:tgtEl>
                                        <p:attrNameLst>
                                          <p:attrName>r</p:attrName>
                                        </p:attrNameLst>
                                      </p:cBhvr>
                                    </p:animRot>
                                    <p:animRot by="120000">
                                      <p:cBhvr>
                                        <p:cTn id="39" dur="300" fill="hold">
                                          <p:stCondLst>
                                            <p:cond delay="1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n w="3175" cmpd="sng">
                  <a:solidFill>
                    <a:schemeClr val="tx1"/>
                  </a:solidFill>
                </a:ln>
                <a:solidFill>
                  <a:schemeClr val="bg1">
                    <a:lumMod val="95000"/>
                  </a:schemeClr>
                </a:solidFill>
                <a:effectLst>
                  <a:outerShdw blurRad="50800" dist="38100" algn="l" rotWithShape="0">
                    <a:prstClr val="black">
                      <a:alpha val="40000"/>
                    </a:prstClr>
                  </a:outerShdw>
                </a:effectLst>
              </a:rPr>
              <a:t>¿ Es un proyecto viable ? </a:t>
            </a:r>
            <a:endParaRPr lang="es-ES" b="1" dirty="0">
              <a:ln w="3175" cmpd="sng">
                <a:solidFill>
                  <a:schemeClr val="tx1"/>
                </a:solidFill>
              </a:ln>
              <a:solidFill>
                <a:schemeClr val="bg1">
                  <a:lumMod val="95000"/>
                </a:schemeClr>
              </a:solidFill>
              <a:effectLst>
                <a:outerShdw blurRad="50800" dist="38100" algn="l" rotWithShape="0">
                  <a:prstClr val="black">
                    <a:alpha val="40000"/>
                  </a:prstClr>
                </a:outerShdw>
              </a:effectLst>
            </a:endParaRPr>
          </a:p>
        </p:txBody>
      </p:sp>
      <p:sp>
        <p:nvSpPr>
          <p:cNvPr id="3" name="Marcador de contenido 2"/>
          <p:cNvSpPr>
            <a:spLocks noGrp="1"/>
          </p:cNvSpPr>
          <p:nvPr>
            <p:ph idx="1"/>
          </p:nvPr>
        </p:nvSpPr>
        <p:spPr/>
        <p:txBody>
          <a:bodyPr>
            <a:normAutofit fontScale="85000" lnSpcReduction="10000"/>
          </a:bodyPr>
          <a:lstStyle/>
          <a:p>
            <a:r>
              <a:rPr lang="es-ES" dirty="0" smtClean="0">
                <a:solidFill>
                  <a:schemeClr val="tx1"/>
                </a:solidFill>
                <a:latin typeface="+mj-lt"/>
              </a:rPr>
              <a:t>Las encuestas </a:t>
            </a:r>
            <a:r>
              <a:rPr lang="es-ES" dirty="0">
                <a:solidFill>
                  <a:schemeClr val="tx1"/>
                </a:solidFill>
                <a:latin typeface="+mj-lt"/>
              </a:rPr>
              <a:t>realizadas demuestran que el público consumiría productos que contengan </a:t>
            </a:r>
            <a:r>
              <a:rPr lang="es-ES" i="1" dirty="0">
                <a:solidFill>
                  <a:schemeClr val="tx1"/>
                </a:solidFill>
                <a:latin typeface="+mj-lt"/>
              </a:rPr>
              <a:t>Aloe vera </a:t>
            </a:r>
            <a:r>
              <a:rPr lang="es-ES" dirty="0">
                <a:solidFill>
                  <a:schemeClr val="tx1"/>
                </a:solidFill>
                <a:latin typeface="+mj-lt"/>
              </a:rPr>
              <a:t>independientemente de que </a:t>
            </a:r>
            <a:r>
              <a:rPr lang="es-ES" dirty="0" smtClean="0">
                <a:solidFill>
                  <a:schemeClr val="tx1"/>
                </a:solidFill>
                <a:latin typeface="+mj-lt"/>
              </a:rPr>
              <a:t>dicho </a:t>
            </a:r>
            <a:r>
              <a:rPr lang="es-ES" dirty="0">
                <a:solidFill>
                  <a:schemeClr val="tx1"/>
                </a:solidFill>
                <a:latin typeface="+mj-lt"/>
              </a:rPr>
              <a:t>producto se encuentre procesado o sin procesar; </a:t>
            </a:r>
            <a:r>
              <a:rPr lang="es-ES" dirty="0" smtClean="0">
                <a:solidFill>
                  <a:schemeClr val="tx1"/>
                </a:solidFill>
                <a:latin typeface="+mj-lt"/>
              </a:rPr>
              <a:t>tanto comprado </a:t>
            </a:r>
            <a:r>
              <a:rPr lang="es-ES" dirty="0">
                <a:solidFill>
                  <a:schemeClr val="tx1"/>
                </a:solidFill>
                <a:latin typeface="+mj-lt"/>
              </a:rPr>
              <a:t>en un comercio </a:t>
            </a:r>
            <a:r>
              <a:rPr lang="es-ES" dirty="0" smtClean="0">
                <a:solidFill>
                  <a:schemeClr val="tx1"/>
                </a:solidFill>
                <a:latin typeface="+mj-lt"/>
              </a:rPr>
              <a:t>como </a:t>
            </a:r>
            <a:r>
              <a:rPr lang="es-ES" dirty="0">
                <a:solidFill>
                  <a:schemeClr val="tx1"/>
                </a:solidFill>
                <a:latin typeface="+mj-lt"/>
              </a:rPr>
              <a:t>directamente del invernadero</a:t>
            </a:r>
            <a:r>
              <a:rPr lang="es-ES" dirty="0" smtClean="0">
                <a:solidFill>
                  <a:schemeClr val="tx1"/>
                </a:solidFill>
                <a:latin typeface="+mj-lt"/>
              </a:rPr>
              <a:t>.</a:t>
            </a:r>
          </a:p>
          <a:p>
            <a:pPr algn="just"/>
            <a:r>
              <a:rPr lang="es-ES" dirty="0">
                <a:solidFill>
                  <a:schemeClr val="tx1"/>
                </a:solidFill>
                <a:latin typeface="+mj-lt"/>
              </a:rPr>
              <a:t>El Aloe vera se produce de forma masiva sin procesar para venta al por mayor. El producto se comercializa en cajas de cartón reutilizado, con 10 hojas de Aloe vera en cada una.</a:t>
            </a:r>
          </a:p>
          <a:p>
            <a:pPr algn="just"/>
            <a:r>
              <a:rPr lang="es-ES" dirty="0">
                <a:solidFill>
                  <a:schemeClr val="tx1"/>
                </a:solidFill>
                <a:latin typeface="+mj-lt"/>
              </a:rPr>
              <a:t>Pero </a:t>
            </a:r>
            <a:r>
              <a:rPr lang="es-ES" b="1" dirty="0">
                <a:solidFill>
                  <a:schemeClr val="tx1"/>
                </a:solidFill>
                <a:latin typeface="+mj-lt"/>
              </a:rPr>
              <a:t>GOGOGA S.L</a:t>
            </a:r>
            <a:r>
              <a:rPr lang="es-ES" dirty="0">
                <a:solidFill>
                  <a:schemeClr val="tx1"/>
                </a:solidFill>
                <a:latin typeface="+mj-lt"/>
              </a:rPr>
              <a:t>. es una empresa comprometida con la calidad. Por ello, no sólo comercializamos cajas con un número fijo de nuestro producto. Cualquier cliente es bienvenido, y para ello, está habilitada la posibilidad de adquirir otras cantidades de Aloe vera.</a:t>
            </a:r>
          </a:p>
          <a:p>
            <a:endParaRPr lang="es-ES" dirty="0">
              <a:solidFill>
                <a:schemeClr val="tx1"/>
              </a:solidFill>
              <a:latin typeface="+mj-lt"/>
            </a:endParaRPr>
          </a:p>
          <a:p>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8963">
            <a:off x="-1462613" y="-306485"/>
            <a:ext cx="3917939" cy="2328691"/>
          </a:xfrm>
          <a:prstGeom prst="rect">
            <a:avLst/>
          </a:prstGeom>
        </p:spPr>
      </p:pic>
      <p:pic>
        <p:nvPicPr>
          <p:cNvPr id="7" name="Imagen 6"/>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21425861">
            <a:off x="8197068" y="4808139"/>
            <a:ext cx="3937876" cy="2353460"/>
          </a:xfrm>
          <a:prstGeom prst="ellipse">
            <a:avLst/>
          </a:prstGeom>
          <a:noFill/>
          <a:ln>
            <a:noFill/>
          </a:ln>
        </p:spPr>
      </p:pic>
    </p:spTree>
    <p:extLst>
      <p:ext uri="{BB962C8B-B14F-4D97-AF65-F5344CB8AC3E}">
        <p14:creationId xmlns:p14="http://schemas.microsoft.com/office/powerpoint/2010/main" val="925049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2" presetClass="emph" presetSubtype="0" fill="hold" nodeType="withEffect">
                                  <p:stCondLst>
                                    <p:cond delay="150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par>
                                <p:cTn id="19" presetID="10" presetClass="entr" presetSubtype="0" fill="hold" nodeType="withEffect">
                                  <p:stCondLst>
                                    <p:cond delay="34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169</TotalTime>
  <Words>264</Words>
  <Application>Microsoft Office PowerPoint</Application>
  <PresentationFormat>Panorámica</PresentationFormat>
  <Paragraphs>13</Paragraphs>
  <Slides>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Garamond</vt:lpstr>
      <vt:lpstr>Jacques Francois Shadow</vt:lpstr>
      <vt:lpstr>Orgánico</vt:lpstr>
      <vt:lpstr>Producción industrial de Aloe vera por hidroponía </vt:lpstr>
      <vt:lpstr>¿ Por qué Aloe vera ?</vt:lpstr>
      <vt:lpstr>Nosotros somos…</vt:lpstr>
      <vt:lpstr>Aplicación ingenieril</vt:lpstr>
      <vt:lpstr>¿ Es un proyecto viable ?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Producción industrial de Aloe vera por hidroponía</dc:title>
  <dc:creator>HP</dc:creator>
  <cp:lastModifiedBy>HP</cp:lastModifiedBy>
  <cp:revision>35</cp:revision>
  <dcterms:created xsi:type="dcterms:W3CDTF">2020-04-18T12:24:18Z</dcterms:created>
  <dcterms:modified xsi:type="dcterms:W3CDTF">2020-04-20T09:28:08Z</dcterms:modified>
</cp:coreProperties>
</file>